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5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Zhang" userId="899f7d6f6f9fb333" providerId="LiveId" clId="{7B8A2AF6-0321-4A4E-8E62-7D01383F207C}"/>
    <pc:docChg chg="custSel modSld">
      <pc:chgData name="Tony Zhang" userId="899f7d6f6f9fb333" providerId="LiveId" clId="{7B8A2AF6-0321-4A4E-8E62-7D01383F207C}" dt="2025-04-21T18:08:26.876" v="254" actId="20577"/>
      <pc:docMkLst>
        <pc:docMk/>
      </pc:docMkLst>
      <pc:sldChg chg="modSp mod">
        <pc:chgData name="Tony Zhang" userId="899f7d6f6f9fb333" providerId="LiveId" clId="{7B8A2AF6-0321-4A4E-8E62-7D01383F207C}" dt="2025-04-21T18:00:55.527" v="4" actId="27636"/>
        <pc:sldMkLst>
          <pc:docMk/>
          <pc:sldMk cId="1866591768" sldId="258"/>
        </pc:sldMkLst>
        <pc:spChg chg="mod">
          <ac:chgData name="Tony Zhang" userId="899f7d6f6f9fb333" providerId="LiveId" clId="{7B8A2AF6-0321-4A4E-8E62-7D01383F207C}" dt="2025-04-21T18:00:55.527" v="4" actId="27636"/>
          <ac:spMkLst>
            <pc:docMk/>
            <pc:sldMk cId="1866591768" sldId="258"/>
            <ac:spMk id="3" creationId="{C82067D5-B7B3-4249-B0E0-E757C66609D8}"/>
          </ac:spMkLst>
        </pc:spChg>
      </pc:sldChg>
      <pc:sldChg chg="modSp mod">
        <pc:chgData name="Tony Zhang" userId="899f7d6f6f9fb333" providerId="LiveId" clId="{7B8A2AF6-0321-4A4E-8E62-7D01383F207C}" dt="2025-04-21T18:02:38.924" v="31" actId="5793"/>
        <pc:sldMkLst>
          <pc:docMk/>
          <pc:sldMk cId="718204227" sldId="259"/>
        </pc:sldMkLst>
        <pc:spChg chg="mod">
          <ac:chgData name="Tony Zhang" userId="899f7d6f6f9fb333" providerId="LiveId" clId="{7B8A2AF6-0321-4A4E-8E62-7D01383F207C}" dt="2025-04-21T18:02:38.924" v="31" actId="5793"/>
          <ac:spMkLst>
            <pc:docMk/>
            <pc:sldMk cId="718204227" sldId="259"/>
            <ac:spMk id="3" creationId="{816F7697-3601-7E89-BC81-1FAF6A7D9FE3}"/>
          </ac:spMkLst>
        </pc:spChg>
      </pc:sldChg>
      <pc:sldChg chg="modSp mod">
        <pc:chgData name="Tony Zhang" userId="899f7d6f6f9fb333" providerId="LiveId" clId="{7B8A2AF6-0321-4A4E-8E62-7D01383F207C}" dt="2025-04-21T18:05:49.278" v="51" actId="20577"/>
        <pc:sldMkLst>
          <pc:docMk/>
          <pc:sldMk cId="2240709311" sldId="260"/>
        </pc:sldMkLst>
        <pc:spChg chg="mod">
          <ac:chgData name="Tony Zhang" userId="899f7d6f6f9fb333" providerId="LiveId" clId="{7B8A2AF6-0321-4A4E-8E62-7D01383F207C}" dt="2025-04-21T18:05:49.278" v="51" actId="20577"/>
          <ac:spMkLst>
            <pc:docMk/>
            <pc:sldMk cId="2240709311" sldId="260"/>
            <ac:spMk id="3" creationId="{E2304C09-695B-6AE1-DD78-E8D2435789CA}"/>
          </ac:spMkLst>
        </pc:spChg>
      </pc:sldChg>
      <pc:sldChg chg="modSp mod">
        <pc:chgData name="Tony Zhang" userId="899f7d6f6f9fb333" providerId="LiveId" clId="{7B8A2AF6-0321-4A4E-8E62-7D01383F207C}" dt="2025-04-21T18:08:26.876" v="254" actId="20577"/>
        <pc:sldMkLst>
          <pc:docMk/>
          <pc:sldMk cId="1555961966" sldId="263"/>
        </pc:sldMkLst>
        <pc:spChg chg="mod">
          <ac:chgData name="Tony Zhang" userId="899f7d6f6f9fb333" providerId="LiveId" clId="{7B8A2AF6-0321-4A4E-8E62-7D01383F207C}" dt="2025-04-21T18:08:26.876" v="254" actId="20577"/>
          <ac:spMkLst>
            <pc:docMk/>
            <pc:sldMk cId="1555961966" sldId="263"/>
            <ac:spMk id="3" creationId="{F6E8D9B9-906C-485D-FE52-B2E5A9376549}"/>
          </ac:spMkLst>
        </pc:spChg>
      </pc:sldChg>
    </pc:docChg>
  </pc:docChgLst>
  <pc:docChgLst>
    <pc:chgData name="Tony Zhang" userId="899f7d6f6f9fb333" providerId="LiveId" clId="{36AC1DAD-8DB6-4E9E-81B2-2C7035D0CFF3}"/>
    <pc:docChg chg="modSld">
      <pc:chgData name="Tony Zhang" userId="899f7d6f6f9fb333" providerId="LiveId" clId="{36AC1DAD-8DB6-4E9E-81B2-2C7035D0CFF3}" dt="2025-04-21T01:40:24.657" v="26" actId="20577"/>
      <pc:docMkLst>
        <pc:docMk/>
      </pc:docMkLst>
      <pc:sldChg chg="modSp mod">
        <pc:chgData name="Tony Zhang" userId="899f7d6f6f9fb333" providerId="LiveId" clId="{36AC1DAD-8DB6-4E9E-81B2-2C7035D0CFF3}" dt="2025-04-21T01:40:24.657" v="26" actId="20577"/>
        <pc:sldMkLst>
          <pc:docMk/>
          <pc:sldMk cId="1179032388" sldId="262"/>
        </pc:sldMkLst>
        <pc:spChg chg="mod">
          <ac:chgData name="Tony Zhang" userId="899f7d6f6f9fb333" providerId="LiveId" clId="{36AC1DAD-8DB6-4E9E-81B2-2C7035D0CFF3}" dt="2025-04-21T01:40:24.657" v="26" actId="20577"/>
          <ac:spMkLst>
            <pc:docMk/>
            <pc:sldMk cId="1179032388" sldId="262"/>
            <ac:spMk id="3" creationId="{191DB2BF-4A15-BA6C-E435-5309C36F85F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B65E9-3FC5-482C-A20B-B7BDA2F2512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D3732-41DF-4A23-A1C7-5D0659448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 is useful to verify that my code worked as expected.</a:t>
          </a:r>
        </a:p>
      </dgm:t>
    </dgm:pt>
    <dgm:pt modelId="{80134FB2-9140-4AEE-901B-B7CDE4EB7264}" type="parTrans" cxnId="{477BE708-02FD-4B38-A193-3D252AA1BE51}">
      <dgm:prSet/>
      <dgm:spPr/>
      <dgm:t>
        <a:bodyPr/>
        <a:lstStyle/>
        <a:p>
          <a:endParaRPr lang="en-US"/>
        </a:p>
      </dgm:t>
    </dgm:pt>
    <dgm:pt modelId="{63282FAC-54D8-4F5E-ACDC-26AF810547FC}" type="sibTrans" cxnId="{477BE708-02FD-4B38-A193-3D252AA1BE51}">
      <dgm:prSet/>
      <dgm:spPr/>
      <dgm:t>
        <a:bodyPr/>
        <a:lstStyle/>
        <a:p>
          <a:endParaRPr lang="en-US"/>
        </a:p>
      </dgm:t>
    </dgm:pt>
    <dgm:pt modelId="{C0C358A8-7FBE-4100-A464-5E656D2B6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Much easier to interpret the model visually than thinking about numbers.</a:t>
          </a:r>
        </a:p>
      </dgm:t>
    </dgm:pt>
    <dgm:pt modelId="{D84EA263-19E1-4AA4-81BD-37FE699F2D87}" type="parTrans" cxnId="{C13FC437-A1D1-4AE4-A684-3E3CA06FB487}">
      <dgm:prSet/>
      <dgm:spPr/>
      <dgm:t>
        <a:bodyPr/>
        <a:lstStyle/>
        <a:p>
          <a:endParaRPr lang="en-US"/>
        </a:p>
      </dgm:t>
    </dgm:pt>
    <dgm:pt modelId="{DB44933C-33AB-4FD4-B88C-A9D99DD84B78}" type="sibTrans" cxnId="{C13FC437-A1D1-4AE4-A684-3E3CA06FB487}">
      <dgm:prSet/>
      <dgm:spPr/>
      <dgm:t>
        <a:bodyPr/>
        <a:lstStyle/>
        <a:p>
          <a:endParaRPr lang="en-US"/>
        </a:p>
      </dgm:t>
    </dgm:pt>
    <dgm:pt modelId="{EDACDF07-6935-483F-BE7A-D0FFFB4860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Can’t really tell if the model replicated the positions accurately (statistical method would probably be better).</a:t>
          </a:r>
        </a:p>
      </dgm:t>
    </dgm:pt>
    <dgm:pt modelId="{9A59BDC9-2B47-4573-B292-54CDA01B198F}" type="parTrans" cxnId="{51130A97-5F61-4D45-AE52-41662AC92871}">
      <dgm:prSet/>
      <dgm:spPr/>
      <dgm:t>
        <a:bodyPr/>
        <a:lstStyle/>
        <a:p>
          <a:endParaRPr lang="en-US"/>
        </a:p>
      </dgm:t>
    </dgm:pt>
    <dgm:pt modelId="{D95B9883-241D-457D-B58F-4CD49554315D}" type="sibTrans" cxnId="{51130A97-5F61-4D45-AE52-41662AC92871}">
      <dgm:prSet/>
      <dgm:spPr/>
      <dgm:t>
        <a:bodyPr/>
        <a:lstStyle/>
        <a:p>
          <a:endParaRPr lang="en-US"/>
        </a:p>
      </dgm:t>
    </dgm:pt>
    <dgm:pt modelId="{CA927C3A-9527-41E5-B88C-0238A979D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work could include more mechanisms such as tumor growth, immune cells killing tumors cells, etc.</a:t>
          </a:r>
        </a:p>
      </dgm:t>
    </dgm:pt>
    <dgm:pt modelId="{A77B451A-7720-4662-9288-0BDF80012831}" type="parTrans" cxnId="{109663B5-58D2-4D89-B8D0-1F5EFC6F5BF9}">
      <dgm:prSet/>
      <dgm:spPr/>
      <dgm:t>
        <a:bodyPr/>
        <a:lstStyle/>
        <a:p>
          <a:endParaRPr lang="en-US"/>
        </a:p>
      </dgm:t>
    </dgm:pt>
    <dgm:pt modelId="{E747D11E-3489-4418-A378-88620B1DCB13}" type="sibTrans" cxnId="{109663B5-58D2-4D89-B8D0-1F5EFC6F5BF9}">
      <dgm:prSet/>
      <dgm:spPr/>
      <dgm:t>
        <a:bodyPr/>
        <a:lstStyle/>
        <a:p>
          <a:endParaRPr lang="en-US"/>
        </a:p>
      </dgm:t>
    </dgm:pt>
    <dgm:pt modelId="{189970B8-2D58-41DC-923C-5B183179E3CF}" type="pres">
      <dgm:prSet presAssocID="{35DB65E9-3FC5-482C-A20B-B7BDA2F25120}" presName="root" presStyleCnt="0">
        <dgm:presLayoutVars>
          <dgm:dir/>
          <dgm:resizeHandles val="exact"/>
        </dgm:presLayoutVars>
      </dgm:prSet>
      <dgm:spPr/>
    </dgm:pt>
    <dgm:pt modelId="{C57F73B7-0C6B-4626-9259-0133C8A1EB22}" type="pres">
      <dgm:prSet presAssocID="{AB5D3732-41DF-4A23-A1C7-5D06594487F8}" presName="compNode" presStyleCnt="0"/>
      <dgm:spPr/>
    </dgm:pt>
    <dgm:pt modelId="{614364A8-6416-46C9-936D-0F07742CFA5C}" type="pres">
      <dgm:prSet presAssocID="{AB5D3732-41DF-4A23-A1C7-5D06594487F8}" presName="bgRect" presStyleLbl="bgShp" presStyleIdx="0" presStyleCnt="4"/>
      <dgm:spPr/>
    </dgm:pt>
    <dgm:pt modelId="{F9EBA007-451C-4EE0-AD2F-6FFB51FF819A}" type="pres">
      <dgm:prSet presAssocID="{AB5D3732-41DF-4A23-A1C7-5D06594487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D0072E8-7A40-48F0-9F2B-B29A80A97115}" type="pres">
      <dgm:prSet presAssocID="{AB5D3732-41DF-4A23-A1C7-5D06594487F8}" presName="spaceRect" presStyleCnt="0"/>
      <dgm:spPr/>
    </dgm:pt>
    <dgm:pt modelId="{A79F2DDD-418D-4881-9D4C-C8DF56FFDFC2}" type="pres">
      <dgm:prSet presAssocID="{AB5D3732-41DF-4A23-A1C7-5D06594487F8}" presName="parTx" presStyleLbl="revTx" presStyleIdx="0" presStyleCnt="4">
        <dgm:presLayoutVars>
          <dgm:chMax val="0"/>
          <dgm:chPref val="0"/>
        </dgm:presLayoutVars>
      </dgm:prSet>
      <dgm:spPr/>
    </dgm:pt>
    <dgm:pt modelId="{DCB13BEF-AEA2-49B4-AC4C-11CAC268BE66}" type="pres">
      <dgm:prSet presAssocID="{63282FAC-54D8-4F5E-ACDC-26AF810547FC}" presName="sibTrans" presStyleCnt="0"/>
      <dgm:spPr/>
    </dgm:pt>
    <dgm:pt modelId="{515CC2FA-50F1-41A4-AD3C-EDA49294977D}" type="pres">
      <dgm:prSet presAssocID="{C0C358A8-7FBE-4100-A464-5E656D2B652A}" presName="compNode" presStyleCnt="0"/>
      <dgm:spPr/>
    </dgm:pt>
    <dgm:pt modelId="{65F1B0AB-B1B7-49B4-9AAD-5ECC44BFE8E2}" type="pres">
      <dgm:prSet presAssocID="{C0C358A8-7FBE-4100-A464-5E656D2B652A}" presName="bgRect" presStyleLbl="bgShp" presStyleIdx="1" presStyleCnt="4"/>
      <dgm:spPr/>
    </dgm:pt>
    <dgm:pt modelId="{EAE60F5A-6285-48D8-AEE7-65C927F334CB}" type="pres">
      <dgm:prSet presAssocID="{C0C358A8-7FBE-4100-A464-5E656D2B65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EC56BD-344E-4A0F-9AB5-EE7C057C2068}" type="pres">
      <dgm:prSet presAssocID="{C0C358A8-7FBE-4100-A464-5E656D2B652A}" presName="spaceRect" presStyleCnt="0"/>
      <dgm:spPr/>
    </dgm:pt>
    <dgm:pt modelId="{DB01E155-A772-47CC-9624-88620B0053A8}" type="pres">
      <dgm:prSet presAssocID="{C0C358A8-7FBE-4100-A464-5E656D2B652A}" presName="parTx" presStyleLbl="revTx" presStyleIdx="1" presStyleCnt="4">
        <dgm:presLayoutVars>
          <dgm:chMax val="0"/>
          <dgm:chPref val="0"/>
        </dgm:presLayoutVars>
      </dgm:prSet>
      <dgm:spPr/>
    </dgm:pt>
    <dgm:pt modelId="{A19C4BDF-CD0C-42C6-8CB9-5E1991099600}" type="pres">
      <dgm:prSet presAssocID="{DB44933C-33AB-4FD4-B88C-A9D99DD84B78}" presName="sibTrans" presStyleCnt="0"/>
      <dgm:spPr/>
    </dgm:pt>
    <dgm:pt modelId="{01EAEEBD-6872-4687-B660-D2B2DDE0C521}" type="pres">
      <dgm:prSet presAssocID="{EDACDF07-6935-483F-BE7A-D0FFFB486036}" presName="compNode" presStyleCnt="0"/>
      <dgm:spPr/>
    </dgm:pt>
    <dgm:pt modelId="{722A66DC-9B2E-486D-8672-4FD92651A18A}" type="pres">
      <dgm:prSet presAssocID="{EDACDF07-6935-483F-BE7A-D0FFFB486036}" presName="bgRect" presStyleLbl="bgShp" presStyleIdx="2" presStyleCnt="4"/>
      <dgm:spPr/>
    </dgm:pt>
    <dgm:pt modelId="{9C240B4B-5816-4F4E-A151-A51B3E947F75}" type="pres">
      <dgm:prSet presAssocID="{EDACDF07-6935-483F-BE7A-D0FFFB4860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E8DC2B0-646F-4468-BEB6-281D4D5D49E2}" type="pres">
      <dgm:prSet presAssocID="{EDACDF07-6935-483F-BE7A-D0FFFB486036}" presName="spaceRect" presStyleCnt="0"/>
      <dgm:spPr/>
    </dgm:pt>
    <dgm:pt modelId="{2BA4C27C-49D2-48F5-9741-CCCCFD3D760F}" type="pres">
      <dgm:prSet presAssocID="{EDACDF07-6935-483F-BE7A-D0FFFB486036}" presName="parTx" presStyleLbl="revTx" presStyleIdx="2" presStyleCnt="4">
        <dgm:presLayoutVars>
          <dgm:chMax val="0"/>
          <dgm:chPref val="0"/>
        </dgm:presLayoutVars>
      </dgm:prSet>
      <dgm:spPr/>
    </dgm:pt>
    <dgm:pt modelId="{F0EAD1AA-CB4F-4CA9-90A2-7FE90CD47EAB}" type="pres">
      <dgm:prSet presAssocID="{D95B9883-241D-457D-B58F-4CD49554315D}" presName="sibTrans" presStyleCnt="0"/>
      <dgm:spPr/>
    </dgm:pt>
    <dgm:pt modelId="{64306E21-D6E8-4F4A-A282-17FE6B9EA9F0}" type="pres">
      <dgm:prSet presAssocID="{CA927C3A-9527-41E5-B88C-0238A979D85E}" presName="compNode" presStyleCnt="0"/>
      <dgm:spPr/>
    </dgm:pt>
    <dgm:pt modelId="{2B369998-F125-4AF3-8CB5-09A13CFE5776}" type="pres">
      <dgm:prSet presAssocID="{CA927C3A-9527-41E5-B88C-0238A979D85E}" presName="bgRect" presStyleLbl="bgShp" presStyleIdx="3" presStyleCnt="4"/>
      <dgm:spPr/>
    </dgm:pt>
    <dgm:pt modelId="{BFC268B7-5AE6-4617-82E3-8578A333D3A4}" type="pres">
      <dgm:prSet presAssocID="{CA927C3A-9527-41E5-B88C-0238A979D8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 with solid fill"/>
        </a:ext>
      </dgm:extLst>
    </dgm:pt>
    <dgm:pt modelId="{6AA6AF8D-A2D3-4E22-A813-91E817F7A36F}" type="pres">
      <dgm:prSet presAssocID="{CA927C3A-9527-41E5-B88C-0238A979D85E}" presName="spaceRect" presStyleCnt="0"/>
      <dgm:spPr/>
    </dgm:pt>
    <dgm:pt modelId="{96901345-B686-4EC5-B08B-738031441739}" type="pres">
      <dgm:prSet presAssocID="{CA927C3A-9527-41E5-B88C-0238A979D85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77BE708-02FD-4B38-A193-3D252AA1BE51}" srcId="{35DB65E9-3FC5-482C-A20B-B7BDA2F25120}" destId="{AB5D3732-41DF-4A23-A1C7-5D06594487F8}" srcOrd="0" destOrd="0" parTransId="{80134FB2-9140-4AEE-901B-B7CDE4EB7264}" sibTransId="{63282FAC-54D8-4F5E-ACDC-26AF810547FC}"/>
    <dgm:cxn modelId="{C13FC437-A1D1-4AE4-A684-3E3CA06FB487}" srcId="{35DB65E9-3FC5-482C-A20B-B7BDA2F25120}" destId="{C0C358A8-7FBE-4100-A464-5E656D2B652A}" srcOrd="1" destOrd="0" parTransId="{D84EA263-19E1-4AA4-81BD-37FE699F2D87}" sibTransId="{DB44933C-33AB-4FD4-B88C-A9D99DD84B78}"/>
    <dgm:cxn modelId="{2334FA71-EAC5-42E0-8D37-5F176D2066AE}" type="presOf" srcId="{35DB65E9-3FC5-482C-A20B-B7BDA2F25120}" destId="{189970B8-2D58-41DC-923C-5B183179E3CF}" srcOrd="0" destOrd="0" presId="urn:microsoft.com/office/officeart/2018/2/layout/IconVerticalSolidList"/>
    <dgm:cxn modelId="{DABEC87F-3C4F-4981-BF10-91CAA00C7965}" type="presOf" srcId="{C0C358A8-7FBE-4100-A464-5E656D2B652A}" destId="{DB01E155-A772-47CC-9624-88620B0053A8}" srcOrd="0" destOrd="0" presId="urn:microsoft.com/office/officeart/2018/2/layout/IconVerticalSolidList"/>
    <dgm:cxn modelId="{51130A97-5F61-4D45-AE52-41662AC92871}" srcId="{35DB65E9-3FC5-482C-A20B-B7BDA2F25120}" destId="{EDACDF07-6935-483F-BE7A-D0FFFB486036}" srcOrd="2" destOrd="0" parTransId="{9A59BDC9-2B47-4573-B292-54CDA01B198F}" sibTransId="{D95B9883-241D-457D-B58F-4CD49554315D}"/>
    <dgm:cxn modelId="{109663B5-58D2-4D89-B8D0-1F5EFC6F5BF9}" srcId="{35DB65E9-3FC5-482C-A20B-B7BDA2F25120}" destId="{CA927C3A-9527-41E5-B88C-0238A979D85E}" srcOrd="3" destOrd="0" parTransId="{A77B451A-7720-4662-9288-0BDF80012831}" sibTransId="{E747D11E-3489-4418-A378-88620B1DCB13}"/>
    <dgm:cxn modelId="{6CE334DD-EEFD-42C7-B757-BAB8DD9CD8DB}" type="presOf" srcId="{CA927C3A-9527-41E5-B88C-0238A979D85E}" destId="{96901345-B686-4EC5-B08B-738031441739}" srcOrd="0" destOrd="0" presId="urn:microsoft.com/office/officeart/2018/2/layout/IconVerticalSolidList"/>
    <dgm:cxn modelId="{9A9AAAE1-E5C8-4ADB-9D60-0AAC58043AF5}" type="presOf" srcId="{EDACDF07-6935-483F-BE7A-D0FFFB486036}" destId="{2BA4C27C-49D2-48F5-9741-CCCCFD3D760F}" srcOrd="0" destOrd="0" presId="urn:microsoft.com/office/officeart/2018/2/layout/IconVerticalSolidList"/>
    <dgm:cxn modelId="{669899FD-44FC-4C69-8A33-92BFFE2E2A95}" type="presOf" srcId="{AB5D3732-41DF-4A23-A1C7-5D06594487F8}" destId="{A79F2DDD-418D-4881-9D4C-C8DF56FFDFC2}" srcOrd="0" destOrd="0" presId="urn:microsoft.com/office/officeart/2018/2/layout/IconVerticalSolidList"/>
    <dgm:cxn modelId="{1C0A0711-786B-49C9-96EC-ECEADEFD7707}" type="presParOf" srcId="{189970B8-2D58-41DC-923C-5B183179E3CF}" destId="{C57F73B7-0C6B-4626-9259-0133C8A1EB22}" srcOrd="0" destOrd="0" presId="urn:microsoft.com/office/officeart/2018/2/layout/IconVerticalSolidList"/>
    <dgm:cxn modelId="{55ECC324-4189-4830-9502-70E6AD8EF70B}" type="presParOf" srcId="{C57F73B7-0C6B-4626-9259-0133C8A1EB22}" destId="{614364A8-6416-46C9-936D-0F07742CFA5C}" srcOrd="0" destOrd="0" presId="urn:microsoft.com/office/officeart/2018/2/layout/IconVerticalSolidList"/>
    <dgm:cxn modelId="{64D05DF8-74EC-490E-8FBC-BA9CAEA8F620}" type="presParOf" srcId="{C57F73B7-0C6B-4626-9259-0133C8A1EB22}" destId="{F9EBA007-451C-4EE0-AD2F-6FFB51FF819A}" srcOrd="1" destOrd="0" presId="urn:microsoft.com/office/officeart/2018/2/layout/IconVerticalSolidList"/>
    <dgm:cxn modelId="{49499F33-DDB3-4DF0-9955-17CF33C3B8B4}" type="presParOf" srcId="{C57F73B7-0C6B-4626-9259-0133C8A1EB22}" destId="{4D0072E8-7A40-48F0-9F2B-B29A80A97115}" srcOrd="2" destOrd="0" presId="urn:microsoft.com/office/officeart/2018/2/layout/IconVerticalSolidList"/>
    <dgm:cxn modelId="{09753774-129C-4863-BAD5-92E9AAB39F2B}" type="presParOf" srcId="{C57F73B7-0C6B-4626-9259-0133C8A1EB22}" destId="{A79F2DDD-418D-4881-9D4C-C8DF56FFDFC2}" srcOrd="3" destOrd="0" presId="urn:microsoft.com/office/officeart/2018/2/layout/IconVerticalSolidList"/>
    <dgm:cxn modelId="{62D0BB16-F15B-40FF-AD0D-850475D29ADB}" type="presParOf" srcId="{189970B8-2D58-41DC-923C-5B183179E3CF}" destId="{DCB13BEF-AEA2-49B4-AC4C-11CAC268BE66}" srcOrd="1" destOrd="0" presId="urn:microsoft.com/office/officeart/2018/2/layout/IconVerticalSolidList"/>
    <dgm:cxn modelId="{B9299529-F389-4151-A17B-0A23DBB55747}" type="presParOf" srcId="{189970B8-2D58-41DC-923C-5B183179E3CF}" destId="{515CC2FA-50F1-41A4-AD3C-EDA49294977D}" srcOrd="2" destOrd="0" presId="urn:microsoft.com/office/officeart/2018/2/layout/IconVerticalSolidList"/>
    <dgm:cxn modelId="{B6048EB2-C380-4443-9654-DC2400C8FEB0}" type="presParOf" srcId="{515CC2FA-50F1-41A4-AD3C-EDA49294977D}" destId="{65F1B0AB-B1B7-49B4-9AAD-5ECC44BFE8E2}" srcOrd="0" destOrd="0" presId="urn:microsoft.com/office/officeart/2018/2/layout/IconVerticalSolidList"/>
    <dgm:cxn modelId="{5173500B-1E98-493D-9FF5-931AEE4265F2}" type="presParOf" srcId="{515CC2FA-50F1-41A4-AD3C-EDA49294977D}" destId="{EAE60F5A-6285-48D8-AEE7-65C927F334CB}" srcOrd="1" destOrd="0" presId="urn:microsoft.com/office/officeart/2018/2/layout/IconVerticalSolidList"/>
    <dgm:cxn modelId="{4516B41D-9B93-4B69-912A-0387DC6A3020}" type="presParOf" srcId="{515CC2FA-50F1-41A4-AD3C-EDA49294977D}" destId="{15EC56BD-344E-4A0F-9AB5-EE7C057C2068}" srcOrd="2" destOrd="0" presId="urn:microsoft.com/office/officeart/2018/2/layout/IconVerticalSolidList"/>
    <dgm:cxn modelId="{8C370190-4C40-4F9F-9E70-279D9153536E}" type="presParOf" srcId="{515CC2FA-50F1-41A4-AD3C-EDA49294977D}" destId="{DB01E155-A772-47CC-9624-88620B0053A8}" srcOrd="3" destOrd="0" presId="urn:microsoft.com/office/officeart/2018/2/layout/IconVerticalSolidList"/>
    <dgm:cxn modelId="{B9429380-9ADE-4125-9F39-34D5AD2E77BF}" type="presParOf" srcId="{189970B8-2D58-41DC-923C-5B183179E3CF}" destId="{A19C4BDF-CD0C-42C6-8CB9-5E1991099600}" srcOrd="3" destOrd="0" presId="urn:microsoft.com/office/officeart/2018/2/layout/IconVerticalSolidList"/>
    <dgm:cxn modelId="{05508D83-1E4F-433C-87EF-26552E341CE7}" type="presParOf" srcId="{189970B8-2D58-41DC-923C-5B183179E3CF}" destId="{01EAEEBD-6872-4687-B660-D2B2DDE0C521}" srcOrd="4" destOrd="0" presId="urn:microsoft.com/office/officeart/2018/2/layout/IconVerticalSolidList"/>
    <dgm:cxn modelId="{1D290E23-877F-4BD0-BE95-CAEBABB344EA}" type="presParOf" srcId="{01EAEEBD-6872-4687-B660-D2B2DDE0C521}" destId="{722A66DC-9B2E-486D-8672-4FD92651A18A}" srcOrd="0" destOrd="0" presId="urn:microsoft.com/office/officeart/2018/2/layout/IconVerticalSolidList"/>
    <dgm:cxn modelId="{F3CB3AA3-BDDE-43EE-A416-73697193A68B}" type="presParOf" srcId="{01EAEEBD-6872-4687-B660-D2B2DDE0C521}" destId="{9C240B4B-5816-4F4E-A151-A51B3E947F75}" srcOrd="1" destOrd="0" presId="urn:microsoft.com/office/officeart/2018/2/layout/IconVerticalSolidList"/>
    <dgm:cxn modelId="{F4AA0953-BA23-46FF-A331-5C0DCEB5510F}" type="presParOf" srcId="{01EAEEBD-6872-4687-B660-D2B2DDE0C521}" destId="{EE8DC2B0-646F-4468-BEB6-281D4D5D49E2}" srcOrd="2" destOrd="0" presId="urn:microsoft.com/office/officeart/2018/2/layout/IconVerticalSolidList"/>
    <dgm:cxn modelId="{722F83CA-A65D-4593-A48F-321A3745A749}" type="presParOf" srcId="{01EAEEBD-6872-4687-B660-D2B2DDE0C521}" destId="{2BA4C27C-49D2-48F5-9741-CCCCFD3D760F}" srcOrd="3" destOrd="0" presId="urn:microsoft.com/office/officeart/2018/2/layout/IconVerticalSolidList"/>
    <dgm:cxn modelId="{7D409ABF-0D74-43B3-9CE0-3F6F96350726}" type="presParOf" srcId="{189970B8-2D58-41DC-923C-5B183179E3CF}" destId="{F0EAD1AA-CB4F-4CA9-90A2-7FE90CD47EAB}" srcOrd="5" destOrd="0" presId="urn:microsoft.com/office/officeart/2018/2/layout/IconVerticalSolidList"/>
    <dgm:cxn modelId="{DEFD20EB-C8C9-4E43-ACB2-EF1408F6841B}" type="presParOf" srcId="{189970B8-2D58-41DC-923C-5B183179E3CF}" destId="{64306E21-D6E8-4F4A-A282-17FE6B9EA9F0}" srcOrd="6" destOrd="0" presId="urn:microsoft.com/office/officeart/2018/2/layout/IconVerticalSolidList"/>
    <dgm:cxn modelId="{12103046-3C81-4B09-9FBE-DA4FE82D4B4E}" type="presParOf" srcId="{64306E21-D6E8-4F4A-A282-17FE6B9EA9F0}" destId="{2B369998-F125-4AF3-8CB5-09A13CFE5776}" srcOrd="0" destOrd="0" presId="urn:microsoft.com/office/officeart/2018/2/layout/IconVerticalSolidList"/>
    <dgm:cxn modelId="{7CA3E5C1-2D34-45A3-A52D-D2415E3CF334}" type="presParOf" srcId="{64306E21-D6E8-4F4A-A282-17FE6B9EA9F0}" destId="{BFC268B7-5AE6-4617-82E3-8578A333D3A4}" srcOrd="1" destOrd="0" presId="urn:microsoft.com/office/officeart/2018/2/layout/IconVerticalSolidList"/>
    <dgm:cxn modelId="{C174A532-E210-4A94-9793-8130753B50DE}" type="presParOf" srcId="{64306E21-D6E8-4F4A-A282-17FE6B9EA9F0}" destId="{6AA6AF8D-A2D3-4E22-A813-91E817F7A36F}" srcOrd="2" destOrd="0" presId="urn:microsoft.com/office/officeart/2018/2/layout/IconVerticalSolidList"/>
    <dgm:cxn modelId="{B4784179-8E9B-48A9-9396-D1FB8683B9A4}" type="presParOf" srcId="{64306E21-D6E8-4F4A-A282-17FE6B9EA9F0}" destId="{96901345-B686-4EC5-B08B-7380314417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8625B-DAA1-4976-A5C1-386168CA806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B8E6F9-9690-46F8-92ED-8031DE254088}">
      <dgm:prSet/>
      <dgm:spPr/>
      <dgm:t>
        <a:bodyPr/>
        <a:lstStyle/>
        <a:p>
          <a:r>
            <a:rPr lang="en-US"/>
            <a:t>Dr. Fred Adler </a:t>
          </a:r>
        </a:p>
      </dgm:t>
    </dgm:pt>
    <dgm:pt modelId="{EA3B24AF-C9DD-41B4-9A56-256ED2EFFC88}" type="parTrans" cxnId="{5A645A83-B259-4212-B9BB-FC437B8DD57E}">
      <dgm:prSet/>
      <dgm:spPr/>
      <dgm:t>
        <a:bodyPr/>
        <a:lstStyle/>
        <a:p>
          <a:endParaRPr lang="en-US"/>
        </a:p>
      </dgm:t>
    </dgm:pt>
    <dgm:pt modelId="{643F7B39-3B50-4DFB-9DEF-E4E5D6CB41E3}" type="sibTrans" cxnId="{5A645A83-B259-4212-B9BB-FC437B8DD57E}">
      <dgm:prSet/>
      <dgm:spPr/>
      <dgm:t>
        <a:bodyPr/>
        <a:lstStyle/>
        <a:p>
          <a:endParaRPr lang="en-US"/>
        </a:p>
      </dgm:t>
    </dgm:pt>
    <dgm:pt modelId="{C535350B-3CA8-4F20-839B-82B30624DBD0}">
      <dgm:prSet/>
      <dgm:spPr/>
      <dgm:t>
        <a:bodyPr/>
        <a:lstStyle/>
        <a:p>
          <a:r>
            <a:rPr lang="en-US"/>
            <a:t>Montana Ferita</a:t>
          </a:r>
        </a:p>
      </dgm:t>
    </dgm:pt>
    <dgm:pt modelId="{ABADA36F-B8D3-41BD-8F37-29ADE0F900DF}" type="parTrans" cxnId="{8277B170-F2BB-4DB9-B931-57896CEE1735}">
      <dgm:prSet/>
      <dgm:spPr/>
      <dgm:t>
        <a:bodyPr/>
        <a:lstStyle/>
        <a:p>
          <a:endParaRPr lang="en-US"/>
        </a:p>
      </dgm:t>
    </dgm:pt>
    <dgm:pt modelId="{11BA4682-FEC7-40FB-BBFB-F8580E64198F}" type="sibTrans" cxnId="{8277B170-F2BB-4DB9-B931-57896CEE1735}">
      <dgm:prSet/>
      <dgm:spPr/>
      <dgm:t>
        <a:bodyPr/>
        <a:lstStyle/>
        <a:p>
          <a:endParaRPr lang="en-US"/>
        </a:p>
      </dgm:t>
    </dgm:pt>
    <dgm:pt modelId="{F898616C-4F44-48C1-ABC7-9C516C38B8E8}">
      <dgm:prSet/>
      <dgm:spPr/>
      <dgm:t>
        <a:bodyPr/>
        <a:lstStyle/>
        <a:p>
          <a:r>
            <a:rPr lang="en-US"/>
            <a:t>The Reeve’s Lab</a:t>
          </a:r>
        </a:p>
      </dgm:t>
    </dgm:pt>
    <dgm:pt modelId="{9D00987D-245D-4E57-A5BB-1C96620921E2}" type="parTrans" cxnId="{C6806EC3-4B29-43EF-B64B-1C2F53FB545A}">
      <dgm:prSet/>
      <dgm:spPr/>
      <dgm:t>
        <a:bodyPr/>
        <a:lstStyle/>
        <a:p>
          <a:endParaRPr lang="en-US"/>
        </a:p>
      </dgm:t>
    </dgm:pt>
    <dgm:pt modelId="{73655A14-9A92-494F-991D-8A3152EBF21F}" type="sibTrans" cxnId="{C6806EC3-4B29-43EF-B64B-1C2F53FB545A}">
      <dgm:prSet/>
      <dgm:spPr/>
      <dgm:t>
        <a:bodyPr/>
        <a:lstStyle/>
        <a:p>
          <a:endParaRPr lang="en-US"/>
        </a:p>
      </dgm:t>
    </dgm:pt>
    <dgm:pt modelId="{EDCC6241-1BA2-4E09-956B-ECEDD4B94EE8}">
      <dgm:prSet/>
      <dgm:spPr/>
      <dgm:t>
        <a:bodyPr/>
        <a:lstStyle/>
        <a:p>
          <a:r>
            <a:rPr lang="en-US"/>
            <a:t>UROP</a:t>
          </a:r>
        </a:p>
      </dgm:t>
    </dgm:pt>
    <dgm:pt modelId="{6C103BA7-5100-44CC-A6CF-698D4F9A0615}" type="parTrans" cxnId="{B2F60933-0725-4EA1-AF21-9F332E5E0DAD}">
      <dgm:prSet/>
      <dgm:spPr/>
      <dgm:t>
        <a:bodyPr/>
        <a:lstStyle/>
        <a:p>
          <a:endParaRPr lang="en-US"/>
        </a:p>
      </dgm:t>
    </dgm:pt>
    <dgm:pt modelId="{497D930D-EEE2-4CC1-B517-C3E38FE1A6D4}" type="sibTrans" cxnId="{B2F60933-0725-4EA1-AF21-9F332E5E0DAD}">
      <dgm:prSet/>
      <dgm:spPr/>
      <dgm:t>
        <a:bodyPr/>
        <a:lstStyle/>
        <a:p>
          <a:endParaRPr lang="en-US"/>
        </a:p>
      </dgm:t>
    </dgm:pt>
    <dgm:pt modelId="{BAAC9525-ABEF-424C-AA69-2376F62F1D3B}" type="pres">
      <dgm:prSet presAssocID="{25F8625B-DAA1-4976-A5C1-386168CA8066}" presName="Name0" presStyleCnt="0">
        <dgm:presLayoutVars>
          <dgm:dir/>
          <dgm:animLvl val="lvl"/>
          <dgm:resizeHandles val="exact"/>
        </dgm:presLayoutVars>
      </dgm:prSet>
      <dgm:spPr/>
    </dgm:pt>
    <dgm:pt modelId="{A5795BA4-4318-486F-8ABA-A8B60728B9D7}" type="pres">
      <dgm:prSet presAssocID="{35B8E6F9-9690-46F8-92ED-8031DE254088}" presName="linNode" presStyleCnt="0"/>
      <dgm:spPr/>
    </dgm:pt>
    <dgm:pt modelId="{D20CF934-3F38-43DA-9D52-F8212F7C667E}" type="pres">
      <dgm:prSet presAssocID="{35B8E6F9-9690-46F8-92ED-8031DE25408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65E7AC1-EF5C-40A9-96C7-9EC52526DBCD}" type="pres">
      <dgm:prSet presAssocID="{643F7B39-3B50-4DFB-9DEF-E4E5D6CB41E3}" presName="sp" presStyleCnt="0"/>
      <dgm:spPr/>
    </dgm:pt>
    <dgm:pt modelId="{35203778-2E95-4AFC-B479-63322AB0ECAA}" type="pres">
      <dgm:prSet presAssocID="{C535350B-3CA8-4F20-839B-82B30624DBD0}" presName="linNode" presStyleCnt="0"/>
      <dgm:spPr/>
    </dgm:pt>
    <dgm:pt modelId="{332A436F-7FC1-4866-9575-EF8742E022F1}" type="pres">
      <dgm:prSet presAssocID="{C535350B-3CA8-4F20-839B-82B30624DBD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256A379-C827-40B9-80A8-657E9F2B7CC3}" type="pres">
      <dgm:prSet presAssocID="{11BA4682-FEC7-40FB-BBFB-F8580E64198F}" presName="sp" presStyleCnt="0"/>
      <dgm:spPr/>
    </dgm:pt>
    <dgm:pt modelId="{7375D5BE-7CB1-40C4-9A66-9592AE72693A}" type="pres">
      <dgm:prSet presAssocID="{F898616C-4F44-48C1-ABC7-9C516C38B8E8}" presName="linNode" presStyleCnt="0"/>
      <dgm:spPr/>
    </dgm:pt>
    <dgm:pt modelId="{A915E4A8-78BC-4C4F-AFFE-708393F58866}" type="pres">
      <dgm:prSet presAssocID="{F898616C-4F44-48C1-ABC7-9C516C38B8E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8A7D4A6-7FD9-4DEA-8780-FA7C5E150A2A}" type="pres">
      <dgm:prSet presAssocID="{73655A14-9A92-494F-991D-8A3152EBF21F}" presName="sp" presStyleCnt="0"/>
      <dgm:spPr/>
    </dgm:pt>
    <dgm:pt modelId="{FC131616-8014-47C1-8B11-5C8E3EC60E87}" type="pres">
      <dgm:prSet presAssocID="{EDCC6241-1BA2-4E09-956B-ECEDD4B94EE8}" presName="linNode" presStyleCnt="0"/>
      <dgm:spPr/>
    </dgm:pt>
    <dgm:pt modelId="{F62E5C12-DAC5-4591-8A03-902CF4F47A6B}" type="pres">
      <dgm:prSet presAssocID="{EDCC6241-1BA2-4E09-956B-ECEDD4B94EE8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FBA5A16-AA97-4E63-9C63-9B387C46EDC5}" type="presOf" srcId="{EDCC6241-1BA2-4E09-956B-ECEDD4B94EE8}" destId="{F62E5C12-DAC5-4591-8A03-902CF4F47A6B}" srcOrd="0" destOrd="0" presId="urn:microsoft.com/office/officeart/2005/8/layout/vList5"/>
    <dgm:cxn modelId="{AB8EB622-10D4-48A4-B367-3A05E5E46225}" type="presOf" srcId="{C535350B-3CA8-4F20-839B-82B30624DBD0}" destId="{332A436F-7FC1-4866-9575-EF8742E022F1}" srcOrd="0" destOrd="0" presId="urn:microsoft.com/office/officeart/2005/8/layout/vList5"/>
    <dgm:cxn modelId="{B2F60933-0725-4EA1-AF21-9F332E5E0DAD}" srcId="{25F8625B-DAA1-4976-A5C1-386168CA8066}" destId="{EDCC6241-1BA2-4E09-956B-ECEDD4B94EE8}" srcOrd="3" destOrd="0" parTransId="{6C103BA7-5100-44CC-A6CF-698D4F9A0615}" sibTransId="{497D930D-EEE2-4CC1-B517-C3E38FE1A6D4}"/>
    <dgm:cxn modelId="{CBAFAF42-5B4C-4E17-A486-0658D40C7CE9}" type="presOf" srcId="{F898616C-4F44-48C1-ABC7-9C516C38B8E8}" destId="{A915E4A8-78BC-4C4F-AFFE-708393F58866}" srcOrd="0" destOrd="0" presId="urn:microsoft.com/office/officeart/2005/8/layout/vList5"/>
    <dgm:cxn modelId="{8277B170-F2BB-4DB9-B931-57896CEE1735}" srcId="{25F8625B-DAA1-4976-A5C1-386168CA8066}" destId="{C535350B-3CA8-4F20-839B-82B30624DBD0}" srcOrd="1" destOrd="0" parTransId="{ABADA36F-B8D3-41BD-8F37-29ADE0F900DF}" sibTransId="{11BA4682-FEC7-40FB-BBFB-F8580E64198F}"/>
    <dgm:cxn modelId="{5A645A83-B259-4212-B9BB-FC437B8DD57E}" srcId="{25F8625B-DAA1-4976-A5C1-386168CA8066}" destId="{35B8E6F9-9690-46F8-92ED-8031DE254088}" srcOrd="0" destOrd="0" parTransId="{EA3B24AF-C9DD-41B4-9A56-256ED2EFFC88}" sibTransId="{643F7B39-3B50-4DFB-9DEF-E4E5D6CB41E3}"/>
    <dgm:cxn modelId="{C6806EC3-4B29-43EF-B64B-1C2F53FB545A}" srcId="{25F8625B-DAA1-4976-A5C1-386168CA8066}" destId="{F898616C-4F44-48C1-ABC7-9C516C38B8E8}" srcOrd="2" destOrd="0" parTransId="{9D00987D-245D-4E57-A5BB-1C96620921E2}" sibTransId="{73655A14-9A92-494F-991D-8A3152EBF21F}"/>
    <dgm:cxn modelId="{143736C5-D47E-462F-A1EE-31E1D0BA8FB0}" type="presOf" srcId="{35B8E6F9-9690-46F8-92ED-8031DE254088}" destId="{D20CF934-3F38-43DA-9D52-F8212F7C667E}" srcOrd="0" destOrd="0" presId="urn:microsoft.com/office/officeart/2005/8/layout/vList5"/>
    <dgm:cxn modelId="{EFBDE8F2-5564-493B-9BC3-4FF0A91679A7}" type="presOf" srcId="{25F8625B-DAA1-4976-A5C1-386168CA8066}" destId="{BAAC9525-ABEF-424C-AA69-2376F62F1D3B}" srcOrd="0" destOrd="0" presId="urn:microsoft.com/office/officeart/2005/8/layout/vList5"/>
    <dgm:cxn modelId="{EDF03B62-166F-4EE8-979C-816A85726B1F}" type="presParOf" srcId="{BAAC9525-ABEF-424C-AA69-2376F62F1D3B}" destId="{A5795BA4-4318-486F-8ABA-A8B60728B9D7}" srcOrd="0" destOrd="0" presId="urn:microsoft.com/office/officeart/2005/8/layout/vList5"/>
    <dgm:cxn modelId="{C055CF9A-6063-4078-9F13-E5338E65C606}" type="presParOf" srcId="{A5795BA4-4318-486F-8ABA-A8B60728B9D7}" destId="{D20CF934-3F38-43DA-9D52-F8212F7C667E}" srcOrd="0" destOrd="0" presId="urn:microsoft.com/office/officeart/2005/8/layout/vList5"/>
    <dgm:cxn modelId="{7AAFE453-6320-4E30-AD75-5C46D52D4363}" type="presParOf" srcId="{BAAC9525-ABEF-424C-AA69-2376F62F1D3B}" destId="{D65E7AC1-EF5C-40A9-96C7-9EC52526DBCD}" srcOrd="1" destOrd="0" presId="urn:microsoft.com/office/officeart/2005/8/layout/vList5"/>
    <dgm:cxn modelId="{283A789F-3B2E-4344-A3DA-AF1FF9C2AB82}" type="presParOf" srcId="{BAAC9525-ABEF-424C-AA69-2376F62F1D3B}" destId="{35203778-2E95-4AFC-B479-63322AB0ECAA}" srcOrd="2" destOrd="0" presId="urn:microsoft.com/office/officeart/2005/8/layout/vList5"/>
    <dgm:cxn modelId="{7424DD08-CC3B-4981-A70D-C76D8796D070}" type="presParOf" srcId="{35203778-2E95-4AFC-B479-63322AB0ECAA}" destId="{332A436F-7FC1-4866-9575-EF8742E022F1}" srcOrd="0" destOrd="0" presId="urn:microsoft.com/office/officeart/2005/8/layout/vList5"/>
    <dgm:cxn modelId="{6BEA5B90-6FD8-4311-B958-A231FEE1DD19}" type="presParOf" srcId="{BAAC9525-ABEF-424C-AA69-2376F62F1D3B}" destId="{B256A379-C827-40B9-80A8-657E9F2B7CC3}" srcOrd="3" destOrd="0" presId="urn:microsoft.com/office/officeart/2005/8/layout/vList5"/>
    <dgm:cxn modelId="{50CB10D0-9B21-4853-B1E0-155F82862C75}" type="presParOf" srcId="{BAAC9525-ABEF-424C-AA69-2376F62F1D3B}" destId="{7375D5BE-7CB1-40C4-9A66-9592AE72693A}" srcOrd="4" destOrd="0" presId="urn:microsoft.com/office/officeart/2005/8/layout/vList5"/>
    <dgm:cxn modelId="{00B7F0ED-EB59-46A8-B56B-9D8CF8F52CD7}" type="presParOf" srcId="{7375D5BE-7CB1-40C4-9A66-9592AE72693A}" destId="{A915E4A8-78BC-4C4F-AFFE-708393F58866}" srcOrd="0" destOrd="0" presId="urn:microsoft.com/office/officeart/2005/8/layout/vList5"/>
    <dgm:cxn modelId="{CBCE64BB-D308-4A50-9455-81D455419EBB}" type="presParOf" srcId="{BAAC9525-ABEF-424C-AA69-2376F62F1D3B}" destId="{38A7D4A6-7FD9-4DEA-8780-FA7C5E150A2A}" srcOrd="5" destOrd="0" presId="urn:microsoft.com/office/officeart/2005/8/layout/vList5"/>
    <dgm:cxn modelId="{5AC451F3-7F6B-43F8-9085-917243D66763}" type="presParOf" srcId="{BAAC9525-ABEF-424C-AA69-2376F62F1D3B}" destId="{FC131616-8014-47C1-8B11-5C8E3EC60E87}" srcOrd="6" destOrd="0" presId="urn:microsoft.com/office/officeart/2005/8/layout/vList5"/>
    <dgm:cxn modelId="{6E61A09A-150E-4A82-A6F0-F2134F9197ED}" type="presParOf" srcId="{FC131616-8014-47C1-8B11-5C8E3EC60E87}" destId="{F62E5C12-DAC5-4591-8A03-902CF4F47A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364A8-6416-46C9-936D-0F07742CFA5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A007-451C-4EE0-AD2F-6FFB51FF819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F2DDD-418D-4881-9D4C-C8DF56FFDFC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Visualization is useful to verify that my code worked as expected.</a:t>
          </a:r>
        </a:p>
      </dsp:txBody>
      <dsp:txXfrm>
        <a:off x="1057183" y="1805"/>
        <a:ext cx="9458416" cy="915310"/>
      </dsp:txXfrm>
    </dsp:sp>
    <dsp:sp modelId="{65F1B0AB-B1B7-49B4-9AAD-5ECC44BFE8E2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60F5A-6285-48D8-AEE7-65C927F334C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E155-A772-47CC-9624-88620B0053A8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Much easier to interpret the model visually than thinking about numbers.</a:t>
          </a:r>
        </a:p>
      </dsp:txBody>
      <dsp:txXfrm>
        <a:off x="1057183" y="1145944"/>
        <a:ext cx="9458416" cy="915310"/>
      </dsp:txXfrm>
    </dsp:sp>
    <dsp:sp modelId="{722A66DC-9B2E-486D-8672-4FD92651A18A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0B4B-5816-4F4E-A151-A51B3E947F75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4C27C-49D2-48F5-9741-CCCCFD3D760F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Can’t really tell if the model replicated the positions accurately (statistical method would probably be better).</a:t>
          </a:r>
        </a:p>
      </dsp:txBody>
      <dsp:txXfrm>
        <a:off x="1057183" y="2290082"/>
        <a:ext cx="9458416" cy="915310"/>
      </dsp:txXfrm>
    </dsp:sp>
    <dsp:sp modelId="{2B369998-F125-4AF3-8CB5-09A13CFE5776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268B7-5AE6-4617-82E3-8578A333D3A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01345-B686-4EC5-B08B-738031441739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Future work could include more mechanisms such as tumor growth, immune cells killing tumors cells, etc.</a:t>
          </a:r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CF934-3F38-43DA-9D52-F8212F7C667E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Dr. Fred Adler </a:t>
          </a:r>
        </a:p>
      </dsp:txBody>
      <dsp:txXfrm>
        <a:off x="3416125" y="53310"/>
        <a:ext cx="3683350" cy="945199"/>
      </dsp:txXfrm>
    </dsp:sp>
    <dsp:sp modelId="{332A436F-7FC1-4866-9575-EF8742E022F1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Montana Ferita</a:t>
          </a:r>
        </a:p>
      </dsp:txBody>
      <dsp:txXfrm>
        <a:off x="3416125" y="1153149"/>
        <a:ext cx="3683350" cy="945199"/>
      </dsp:txXfrm>
    </dsp:sp>
    <dsp:sp modelId="{A915E4A8-78BC-4C4F-AFFE-708393F58866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The Reeve’s Lab</a:t>
          </a:r>
        </a:p>
      </dsp:txBody>
      <dsp:txXfrm>
        <a:off x="3416125" y="2252988"/>
        <a:ext cx="3683350" cy="945199"/>
      </dsp:txXfrm>
    </dsp:sp>
    <dsp:sp modelId="{F62E5C12-DAC5-4591-8A03-902CF4F47A6B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UROP</a:t>
          </a:r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9DFE-992B-8B6B-CC34-F8F752C4E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B84AD-106B-8CBF-0E6A-C2F8CABD5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C5F6-B369-3321-30FD-DCED7C6E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A0B4F-5795-95B7-8A5E-81905B7F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5F9DB-420B-A462-4E96-E3323F90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4F5E-A857-A441-6C02-62D9B95E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01953-F300-F11A-B144-B2C816DED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13E04-DBF4-31E6-58AB-AF7980CD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6DB0-D133-1CF0-E858-99E17F26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053F5-909C-5DE8-5CCC-911DD17B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9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0C7F5-5008-858C-74A8-72B8EFD08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C2E4F-3966-28E4-386B-59E054198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44E46-2782-94D0-6FA0-ABF98B61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B9FE-DC09-5455-DB38-E594080B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9D613-A2D3-4D5E-C364-89C4FF43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EDC9-0A16-7BC7-E20D-71852EF3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E8CF-2420-3B08-682E-2A0F10B3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B99F-8C09-0891-7646-41CA6030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3AACA-89CA-E945-D616-1AE9CF6D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9CC9D-C287-EDF7-0CAA-6637D725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6327-4F5D-2081-0ECB-CC2DDD15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6B902-A8A2-570E-106F-12A7CF049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914C4-A3E8-76C2-5AE5-31FF08C4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B1B-BDE0-FE68-CD6F-4E9CF2B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A05E0-B16D-D6AD-CDFF-2B5B2F63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0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6615-7324-08FD-1496-2FD8A8CB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A2B6-E98C-5BCF-99C0-98EAD9C97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A33DE-7191-532A-9528-C71827066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15D3B-FC0C-4E50-8D21-E9CD0054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4CEFC-4076-FA00-D116-C5E7184B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C6C3A-B292-C75E-EE5B-B0F754CD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4CB9-D4CB-E86D-9088-E124E31A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03BB5-EEF9-0202-5A31-43428142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CC039-A384-2910-190D-10BBB70E3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7580D-2FA5-7924-B38C-DCE4E6A69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DE883-2C04-52C2-9048-AC9D342ED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04543-172B-EC3C-6D28-C2E109CC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CCD10-B28C-B5A8-697E-9CB9B52B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6636D-7276-BC2B-3A0C-B1DD7AB7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E72A-284B-4EA2-475C-7D831D20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FE7DD-D10A-24A2-5ABA-D8106D56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E4F08-AD24-95DA-1E30-27C24C07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004FB-9912-41C3-3DD8-6ACB26D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692AF-F928-B9E0-10D5-A78158E2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6DED7-CD5E-A08A-804C-109A4BEF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508F9-BA46-30ED-3CB0-635A79D5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3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E313-8FEB-2AF0-F92B-C192738A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035DD-E1B0-6DEC-9968-769511A99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B9615-55DC-1205-CE5A-16FCE54BE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2EB05-FAED-CD90-5330-65D64AF3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E54FE-9B72-4AF1-4FDA-AC1CE234F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7898A-2BA6-66D2-27C4-DBF82AD6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F302-B0F0-C6C9-9EAA-3D0A84F5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146D8-52B5-96CB-6F32-FC0261655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EAD10-D521-AAFF-6FE8-09F36E07F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830A-17E5-F2E5-46BE-2CE582C2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8EEBB-7044-DCD3-31A3-9E87B54D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D3273-1D2E-7C5E-F840-D0C5B6A2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2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2B5FC-99F0-2612-AC26-B3DE1006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B32D2-AE07-E193-36F1-64CAACD9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25B4-5999-E171-AC61-0D46A6132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01A89-A7E5-467B-BBDA-DB419215975D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56539-E734-5F6C-6B15-B074DA82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1970-07F1-FB9F-1AD8-78232FF32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99EAC-A2A5-4502-8988-EB313A90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4480A526-F1DD-C90A-4485-3F6D6668E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35" r="1" b="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A93E1-928D-36C3-5B9E-0A10AC98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Visualization of Simulated T-cell migration within a heterogenous Tumor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9343B-4DB8-D4FF-100B-2EC7C6107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Tony Zhang</a:t>
            </a:r>
          </a:p>
        </p:txBody>
      </p:sp>
    </p:spTree>
    <p:extLst>
      <p:ext uri="{BB962C8B-B14F-4D97-AF65-F5344CB8AC3E}">
        <p14:creationId xmlns:p14="http://schemas.microsoft.com/office/powerpoint/2010/main" val="12215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9578F-C2DB-972A-1370-9003F838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5BA1FD-4731-2969-74D7-3F0EFAF4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52152-414C-2684-3F71-95A5D175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608982" cy="2023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F8DB88D-1AAA-B4F3-C1A4-8A3C1C52A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images of a person and person&#10;&#10;AI-generated content may be incorrect.">
            <a:extLst>
              <a:ext uri="{FF2B5EF4-FFF2-40B4-BE49-F238E27FC236}">
                <a16:creationId xmlns:a16="http://schemas.microsoft.com/office/drawing/2014/main" id="{3BE975DF-598E-5471-6983-CE26BEEA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58" y="1350143"/>
            <a:ext cx="10386087" cy="47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F6546-9986-E895-3C1B-5D081076E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6EF164-87D6-9005-11FF-28E19A85A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A16B6-135C-69C9-F443-991D2872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608982" cy="2023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79125A7-6A06-B69A-9CF2-4D190B53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full_animation (1)">
            <a:hlinkClick r:id="" action="ppaction://media"/>
            <a:extLst>
              <a:ext uri="{FF2B5EF4-FFF2-40B4-BE49-F238E27FC236}">
                <a16:creationId xmlns:a16="http://schemas.microsoft.com/office/drawing/2014/main" id="{FD33FE82-4778-A360-F77A-056F823BE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795" y="765750"/>
            <a:ext cx="10221951" cy="57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C013-95BF-016E-80AE-805E8BC8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 descr="A close-up of a screen&#10;&#10;AI-generated content may be incorrect.">
            <a:extLst>
              <a:ext uri="{FF2B5EF4-FFF2-40B4-BE49-F238E27FC236}">
                <a16:creationId xmlns:a16="http://schemas.microsoft.com/office/drawing/2014/main" id="{9F12E901-A8D1-6808-C4C7-231AF8F8F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744" y="1479395"/>
            <a:ext cx="10122512" cy="46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3A89-801B-7123-4D3E-85F3527E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999BD40-1BA7-6232-DAE7-74A34A9EE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3316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95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3DED-CAFA-91F7-11C0-5D060068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8C2E80-301D-4482-561B-C0F9952F1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327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94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54BFA-4FEF-3DE5-6030-30A070636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7836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FCB97-9CAA-97E7-A4F9-301EFBAA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How Tumors Develop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78B97-2C7C-91B3-54DA-39B3FFDE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200" dirty="0"/>
              <a:t>Genetic Mutation Occurs.</a:t>
            </a:r>
          </a:p>
          <a:p>
            <a:pPr marL="457200" indent="-457200">
              <a:buAutoNum type="arabicPeriod"/>
            </a:pPr>
            <a:r>
              <a:rPr lang="en-US" sz="2200" dirty="0"/>
              <a:t>Mutation disables growth regulator.</a:t>
            </a:r>
          </a:p>
          <a:p>
            <a:pPr marL="457200" indent="-457200">
              <a:buAutoNum type="arabicPeriod"/>
            </a:pPr>
            <a:r>
              <a:rPr lang="en-US" sz="2200" dirty="0"/>
              <a:t>Cells divide uncontrollably.</a:t>
            </a:r>
          </a:p>
          <a:p>
            <a:pPr marL="457200" indent="-457200">
              <a:buAutoNum type="arabicPeriod"/>
            </a:pPr>
            <a:r>
              <a:rPr lang="en-US" sz="2200" dirty="0"/>
              <a:t>Benign Tumor Forms.</a:t>
            </a:r>
          </a:p>
          <a:p>
            <a:pPr marL="457200" indent="-457200">
              <a:buAutoNum type="arabicPeriod"/>
            </a:pPr>
            <a:r>
              <a:rPr lang="en-US" sz="2200" dirty="0"/>
              <a:t>Angiogenesis.</a:t>
            </a:r>
          </a:p>
          <a:p>
            <a:pPr marL="457200" indent="-457200">
              <a:buAutoNum type="arabicPeriod"/>
            </a:pPr>
            <a:r>
              <a:rPr lang="en-US" sz="2200" dirty="0"/>
              <a:t>Malignancy.</a:t>
            </a:r>
          </a:p>
          <a:p>
            <a:pPr marL="457200" indent="-457200">
              <a:buAutoNum type="arabicPeriod"/>
            </a:pPr>
            <a:endParaRPr lang="en-US" sz="2200" dirty="0"/>
          </a:p>
        </p:txBody>
      </p:sp>
      <p:pic>
        <p:nvPicPr>
          <p:cNvPr id="1026" name="Picture 2" descr="Cancer development process infographic illustration Stock Vector Image &amp;  Art - Alamy">
            <a:extLst>
              <a:ext uri="{FF2B5EF4-FFF2-40B4-BE49-F238E27FC236}">
                <a16:creationId xmlns:a16="http://schemas.microsoft.com/office/drawing/2014/main" id="{8E946F49-0559-F3D6-FE19-4967F226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FF9FA-8195-ACE7-80D2-7DBAC709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200" dirty="0"/>
              <a:t>Intratumor Heterogeneity (ITH)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067D5-B7B3-4249-B0E0-E757C666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During uncontrollable growth, daughter cells acquire new mutations.</a:t>
            </a:r>
          </a:p>
          <a:p>
            <a:r>
              <a:rPr lang="en-US" sz="2200" dirty="0"/>
              <a:t>Daughter cells also replicate with their mutation.</a:t>
            </a:r>
          </a:p>
          <a:p>
            <a:r>
              <a:rPr lang="en-US" sz="2200" dirty="0"/>
              <a:t>Results in a tumor which is a patchwork of different subpopulations with distinct mutations.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DCE6F-D5DC-E424-7458-BCB165D1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04" y="735263"/>
            <a:ext cx="6565328" cy="5088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11DF0-5314-C032-26FB-67410BAB2D8B}"/>
              </a:ext>
            </a:extLst>
          </p:cNvPr>
          <p:cNvSpPr txBox="1"/>
          <p:nvPr/>
        </p:nvSpPr>
        <p:spPr>
          <a:xfrm>
            <a:off x="5278244" y="582339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The </a:t>
            </a:r>
            <a:r>
              <a:rPr lang="en-US" sz="1100" b="1" dirty="0"/>
              <a:t>MATH score</a:t>
            </a:r>
            <a:r>
              <a:rPr lang="en-US" sz="1100" dirty="0"/>
              <a:t> quantifies intratumor heterogeneity by measuring the variability in mutant allele frequencies within a tumor; higher scores indicate greater genetic diversity among cancer cells. It is calculated as 100 × (median absolute deviation / median) of the mutant allele frequencies.</a:t>
            </a:r>
            <a:br>
              <a:rPr lang="en-US" sz="1100" dirty="0"/>
            </a:br>
            <a:r>
              <a:rPr lang="en-US" sz="1100" dirty="0"/>
              <a:t>(</a:t>
            </a:r>
            <a:r>
              <a:rPr lang="en-US" sz="1100" i="1" dirty="0"/>
              <a:t>Mroz &amp; Rocco, 2013, Nat Genet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659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C7487-B801-EF0D-0C9B-90274137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Reeve’s Lab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7697-3601-7E89-BC81-1FAF6A7D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Located at the Huntsman Cancer Institute.</a:t>
            </a:r>
          </a:p>
          <a:p>
            <a:r>
              <a:rPr lang="en-US" sz="2200" dirty="0"/>
              <a:t>Developed a novel mouse model to investigate ITH.</a:t>
            </a:r>
          </a:p>
          <a:p>
            <a:r>
              <a:rPr lang="en-US" sz="2200" dirty="0"/>
              <a:t>Mixes two skin cancer cell lines.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F8967-0F62-2656-9D10-0CE31E50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70589"/>
            <a:ext cx="6903720" cy="29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0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7C356-1DCF-D3E1-BA67-4EDC296AA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Findings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4C09-695B-6AE1-DD78-E8D2435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29" y="2540587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Immune “hot” and immune “cold”</a:t>
            </a:r>
          </a:p>
          <a:p>
            <a:pPr lvl="1"/>
            <a:r>
              <a:rPr lang="en-US" sz="2200" dirty="0"/>
              <a:t>T cells localize in “hot” region.</a:t>
            </a:r>
          </a:p>
          <a:p>
            <a:pPr lvl="1"/>
            <a:r>
              <a:rPr lang="en-US" sz="2200" dirty="0"/>
              <a:t>“cold” region recruits macrophages which suppress T cell activity.</a:t>
            </a:r>
          </a:p>
          <a:p>
            <a:r>
              <a:rPr lang="en-US" sz="2200" dirty="0"/>
              <a:t>Immune “hot” and “hotter” populations.</a:t>
            </a:r>
          </a:p>
          <a:p>
            <a:pPr lvl="1"/>
            <a:r>
              <a:rPr lang="en-US" sz="2200" dirty="0"/>
              <a:t>T cells would only localize in one region.</a:t>
            </a:r>
          </a:p>
          <a:p>
            <a:pPr lvl="1"/>
            <a:r>
              <a:rPr lang="en-US" sz="2200" dirty="0"/>
              <a:t>Unsure as to the reason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E18AD-EB4B-875A-D55F-97CC834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01" y="2238835"/>
            <a:ext cx="1864956" cy="24271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A7F3B1-3E9F-2DA8-38A0-22E894FCE198}"/>
              </a:ext>
            </a:extLst>
          </p:cNvPr>
          <p:cNvSpPr txBox="1">
            <a:spLocks/>
          </p:cNvSpPr>
          <p:nvPr/>
        </p:nvSpPr>
        <p:spPr>
          <a:xfrm>
            <a:off x="6970256" y="5223627"/>
            <a:ext cx="4299910" cy="124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503B3-259F-BA55-AD7A-19C4F64A24A2}"/>
              </a:ext>
            </a:extLst>
          </p:cNvPr>
          <p:cNvSpPr txBox="1"/>
          <p:nvPr/>
        </p:nvSpPr>
        <p:spPr>
          <a:xfrm>
            <a:off x="6789828" y="4900461"/>
            <a:ext cx="4899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section of “hot” (YFP) and “cold” (RFP) tumor. As well as T cell counts in each region. (Tanaka et. al, 2023)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3D7B83-CBCE-6D43-DDD3-81E5BC23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723" y="2414016"/>
            <a:ext cx="3252748" cy="21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3E28E-603D-6D24-7406-F3F6DB3B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Chemokine Gradient?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C68B25-259C-2FA7-7FF8-4211D0FD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Chemokine – Chemotactic Cytokine.</a:t>
            </a:r>
          </a:p>
          <a:p>
            <a:r>
              <a:rPr lang="en-US" sz="2200" dirty="0"/>
              <a:t>Cells can “smell” them and move towards them.</a:t>
            </a:r>
          </a:p>
          <a:p>
            <a:r>
              <a:rPr lang="en-US" sz="2200" dirty="0"/>
              <a:t>Can this explain localization of T-cells in two “hot” populations model?</a:t>
            </a:r>
            <a:endParaRPr lang="en-US" dirty="0"/>
          </a:p>
        </p:txBody>
      </p:sp>
      <p:pic>
        <p:nvPicPr>
          <p:cNvPr id="5" name="Content Placeholder 4" descr="A colorful image of a bird&#10;&#10;AI-generated content may be incorrect.">
            <a:extLst>
              <a:ext uri="{FF2B5EF4-FFF2-40B4-BE49-F238E27FC236}">
                <a16:creationId xmlns:a16="http://schemas.microsoft.com/office/drawing/2014/main" id="{D2FC246C-52F6-8573-EB80-CAC00894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1" r="2468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553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9819F-692F-3D88-1606-3DDD4F67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Method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B2BF-4A15-BA6C-E435-5309C36F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900" dirty="0"/>
              <a:t>Clean </a:t>
            </a:r>
            <a:r>
              <a:rPr lang="en-US" sz="1900"/>
              <a:t>up dataset.</a:t>
            </a:r>
            <a:endParaRPr lang="en-US" sz="1900" dirty="0"/>
          </a:p>
          <a:p>
            <a:r>
              <a:rPr lang="en-US" sz="1900" dirty="0"/>
              <a:t>Chemokine gradient:</a:t>
            </a:r>
          </a:p>
          <a:p>
            <a:pPr lvl="1"/>
            <a:r>
              <a:rPr lang="en-US" sz="1900" dirty="0"/>
              <a:t>2D diffusion steady state equation.</a:t>
            </a:r>
          </a:p>
          <a:p>
            <a:pPr lvl="1"/>
            <a:r>
              <a:rPr lang="en-US" sz="1900" dirty="0"/>
              <a:t>Use diffusion and decay constants of potential chemokines.</a:t>
            </a:r>
          </a:p>
          <a:p>
            <a:pPr lvl="1"/>
            <a:r>
              <a:rPr lang="en-US" sz="1900" dirty="0"/>
              <a:t>Vary production amounts.</a:t>
            </a:r>
          </a:p>
          <a:p>
            <a:r>
              <a:rPr lang="en-US" sz="1900" dirty="0"/>
              <a:t>Simulated T cell migration:</a:t>
            </a:r>
          </a:p>
          <a:p>
            <a:pPr lvl="1"/>
            <a:r>
              <a:rPr lang="en-US" sz="1500" dirty="0"/>
              <a:t>Randomly scatter initial positions.</a:t>
            </a:r>
          </a:p>
          <a:p>
            <a:pPr lvl="1"/>
            <a:r>
              <a:rPr lang="en-US" sz="1900" dirty="0"/>
              <a:t>Move in direction of greatest chemokines concentration.</a:t>
            </a:r>
          </a:p>
          <a:p>
            <a:pPr lvl="1"/>
            <a:r>
              <a:rPr lang="en-US" sz="1900" dirty="0"/>
              <a:t>Sample Circular Normal (Von Mises) Distribution.</a:t>
            </a:r>
          </a:p>
          <a:p>
            <a:pPr lvl="2"/>
            <a:r>
              <a:rPr lang="en-US" sz="1500" dirty="0"/>
              <a:t>Higher Kappa results in following the gradient more closely</a:t>
            </a:r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F6AF9A3B-F8BF-CDED-24B6-0285D10F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6" r="2" b="1172"/>
          <a:stretch/>
        </p:blipFill>
        <p:spPr>
          <a:xfrm>
            <a:off x="6798201" y="640080"/>
            <a:ext cx="406066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97CD-3AC0-601F-9F42-69B0B038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Visualization Approach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9B9-906C-485D-FE52-B2E5A937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en-US" sz="2200" dirty="0"/>
              <a:t>Line Integral Convolution of chemokine gradient.</a:t>
            </a:r>
          </a:p>
          <a:p>
            <a:r>
              <a:rPr lang="en-US" sz="2200" dirty="0"/>
              <a:t>Height Encoded concentration amount.</a:t>
            </a:r>
          </a:p>
          <a:p>
            <a:r>
              <a:rPr lang="en-US" sz="2200"/>
              <a:t>Overlay T cell </a:t>
            </a:r>
            <a:r>
              <a:rPr lang="en-US" sz="2200" dirty="0"/>
              <a:t>movement animation with path lines.</a:t>
            </a:r>
          </a:p>
          <a:p>
            <a:pPr lvl="1"/>
            <a:r>
              <a:rPr lang="en-US" sz="1800" dirty="0"/>
              <a:t>Try with different </a:t>
            </a:r>
            <a:r>
              <a:rPr lang="en-US" sz="1800" dirty="0" err="1"/>
              <a:t>kappas</a:t>
            </a:r>
            <a:r>
              <a:rPr lang="en-US" sz="1800" dirty="0"/>
              <a:t>: (0.1, 1, 10)</a:t>
            </a:r>
          </a:p>
          <a:p>
            <a:pPr lvl="1"/>
            <a:r>
              <a:rPr lang="en-US" sz="1800" dirty="0"/>
              <a:t>Kappa indicates the chemokine sensitivity for each T cell</a:t>
            </a:r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40497057-87C9-0DC4-CAF9-A825CF2B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97" y="466013"/>
            <a:ext cx="2603605" cy="267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182B2-5D16-9147-10D5-73B565DF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28" y="466013"/>
            <a:ext cx="2603605" cy="2677229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C308B6A2-D991-95E3-17F5-317D64E9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197" y="3426258"/>
            <a:ext cx="2681936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033A-81C3-7BCD-9C4D-B6B8561D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608982" cy="2023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B8EA1D-CBDD-6DE1-5386-E1F2CA8E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1300976"/>
            <a:ext cx="1068367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92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467</Words>
  <Application>Microsoft Office PowerPoint</Application>
  <PresentationFormat>Widescreen</PresentationFormat>
  <Paragraphs>62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Visualization of Simulated T-cell migration within a heterogenous Tumor</vt:lpstr>
      <vt:lpstr>How Tumors Develop</vt:lpstr>
      <vt:lpstr>Intratumor Heterogeneity (ITH)</vt:lpstr>
      <vt:lpstr>Reeve’s Lab</vt:lpstr>
      <vt:lpstr>Findings</vt:lpstr>
      <vt:lpstr>Chemokine Gradient?</vt:lpstr>
      <vt:lpstr>Method</vt:lpstr>
      <vt:lpstr>Visualization Approach</vt:lpstr>
      <vt:lpstr>Results</vt:lpstr>
      <vt:lpstr>Results</vt:lpstr>
      <vt:lpstr>Results</vt:lpstr>
      <vt:lpstr>Results</vt:lpstr>
      <vt:lpstr>Conclusion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Zhang</dc:creator>
  <cp:lastModifiedBy>Tony Zhang</cp:lastModifiedBy>
  <cp:revision>1</cp:revision>
  <dcterms:created xsi:type="dcterms:W3CDTF">2025-04-20T23:49:37Z</dcterms:created>
  <dcterms:modified xsi:type="dcterms:W3CDTF">2025-04-21T18:08:32Z</dcterms:modified>
</cp:coreProperties>
</file>